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8" r:id="rId2"/>
    <p:sldId id="274" r:id="rId3"/>
    <p:sldId id="257" r:id="rId4"/>
    <p:sldId id="271" r:id="rId5"/>
    <p:sldId id="269" r:id="rId6"/>
    <p:sldId id="270" r:id="rId7"/>
    <p:sldId id="272" r:id="rId8"/>
    <p:sldId id="275" r:id="rId9"/>
    <p:sldId id="276" r:id="rId10"/>
    <p:sldId id="273" r:id="rId11"/>
    <p:sldId id="263" r:id="rId12"/>
    <p:sldId id="265" r:id="rId13"/>
    <p:sldId id="278" r:id="rId14"/>
  </p:sldIdLst>
  <p:sldSz cx="9144000" cy="6858000" type="screen4x3"/>
  <p:notesSz cx="9144000" cy="6858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rial Rounded MT Bold" charset="0"/>
      <p:regular r:id="rId20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vert="horz" rtlCol="0"/>
          <a:lstStyle>
            <a:lvl1pPr marL="0" lvl="0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FA101740-7756-4C1E-8497-96AD84EE400E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A19A9DCA-636D-46F8-A9D0-DF03B0F2D490}" type="slidenum">
              <a:rPr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/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66825831-A8E5-404F-927F-7703791A94E0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1395B4A4-9538-40F3-A11B-96716A3C78D0}" type="slidenum">
              <a:rPr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4"/>
          </a:xfr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4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9BDBE9C8-9560-4E8A-AC42-01F3E9B9362F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F643406E-FAE9-4F62-93F6-3320C9757AA1}" type="slidenum">
              <a:rPr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19F4C75E-5B17-46E9-898B-00CE3B487D70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EA632495-5444-4E11-ABC5-14F67D37E3D5}" type="slidenum">
              <a:rPr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vert="horz" rtlCol="0" anchor="t"/>
          <a:lstStyle>
            <a:lvl1pPr lvl="0" algn="l">
              <a:defRPr lang="en-US" sz="4000" b="1" cap="all" dirty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vert="horz" rtlCol="0" anchor="b"/>
          <a:lstStyle>
            <a:lvl1pPr marL="0" lvl="0" indent="0">
              <a:buNone/>
              <a:defRPr lang="en-US" sz="20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6EDB09A2-9890-41C1-8CD3-A60E5363C4BD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3197CCE7-731D-42FE-8DC9-A9D566EBE0B3}" type="slidenum">
              <a:rPr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2"/>
          </a:xfrm>
        </p:spPr>
        <p:txBody>
          <a:bodyPr vert="horz" rtlCol="0"/>
          <a:lstStyle>
            <a:lvl1pPr lvl="0">
              <a:defRPr lang="en-US" sz="2800" dirty="0"/>
            </a:lvl1pPr>
            <a:lvl2pPr lvl="1">
              <a:defRPr lang="en-US" sz="2400" dirty="0"/>
            </a:lvl2pPr>
            <a:lvl3pPr lvl="2">
              <a:defRPr lang="en-US" sz="2000" dirty="0"/>
            </a:lvl3pPr>
            <a:lvl4pPr lvl="3">
              <a:defRPr lang="en-US" sz="1800" dirty="0"/>
            </a:lvl4pPr>
            <a:lvl5pPr lvl="4">
              <a:defRPr lang="en-US" sz="1800" dirty="0"/>
            </a:lvl5pPr>
            <a:lvl6pPr lvl="5">
              <a:defRPr lang="en-US" sz="1800" dirty="0"/>
            </a:lvl6pPr>
            <a:lvl7pPr lvl="6">
              <a:defRPr lang="en-US" sz="1800" dirty="0"/>
            </a:lvl7pPr>
            <a:lvl8pPr lvl="7">
              <a:defRPr lang="en-US" sz="1800" dirty="0"/>
            </a:lvl8pPr>
            <a:lvl9pPr lvl="8">
              <a:defRPr lang="en-US" sz="18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48200" y="1600200"/>
            <a:ext cx="4038600" cy="4525962"/>
          </a:xfrm>
        </p:spPr>
        <p:txBody>
          <a:bodyPr vert="horz" rtlCol="0"/>
          <a:lstStyle>
            <a:lvl1pPr lvl="0">
              <a:defRPr lang="en-US" sz="2800" dirty="0"/>
            </a:lvl1pPr>
            <a:lvl2pPr lvl="1">
              <a:defRPr lang="en-US" sz="2400" dirty="0"/>
            </a:lvl2pPr>
            <a:lvl3pPr lvl="2">
              <a:defRPr lang="en-US" sz="2000" dirty="0"/>
            </a:lvl3pPr>
            <a:lvl4pPr lvl="3">
              <a:defRPr lang="en-US" sz="1800" dirty="0"/>
            </a:lvl4pPr>
            <a:lvl5pPr lvl="4">
              <a:defRPr lang="en-US" sz="1800" dirty="0"/>
            </a:lvl5pPr>
            <a:lvl6pPr lvl="5">
              <a:defRPr lang="en-US" sz="1800" dirty="0"/>
            </a:lvl6pPr>
            <a:lvl7pPr lvl="6">
              <a:defRPr lang="en-US" sz="1800" dirty="0"/>
            </a:lvl7pPr>
            <a:lvl8pPr lvl="7">
              <a:defRPr lang="en-US" sz="1800" dirty="0"/>
            </a:lvl8pPr>
            <a:lvl9pPr lvl="8">
              <a:defRPr lang="en-US" sz="18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0A26149C-2B81-4863-85E0-7FA3D8BDD5F5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0E22D503-3BBE-4E14-B3FA-3B30B9F6F392}" type="slidenum">
              <a:rPr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7" cy="639762"/>
          </a:xfrm>
        </p:spPr>
        <p:txBody>
          <a:bodyPr vert="horz" rtlCol="0" anchor="b"/>
          <a:lstStyle>
            <a:lvl1pPr marL="0" lvl="0" indent="0">
              <a:buNone/>
              <a:defRPr lang="en-US" sz="2400" b="1" dirty="0"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57200" y="2174875"/>
            <a:ext cx="4040187" cy="3951288"/>
          </a:xfr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000" dirty="0"/>
            </a:lvl2pPr>
            <a:lvl3pPr lvl="2">
              <a:defRPr lang="en-US" sz="1800" dirty="0"/>
            </a:lvl3pPr>
            <a:lvl4pPr lvl="3">
              <a:defRPr lang="en-US" sz="1600" dirty="0"/>
            </a:lvl4pPr>
            <a:lvl5pPr lvl="4">
              <a:defRPr lang="en-US" sz="1600" dirty="0"/>
            </a:lvl5pPr>
            <a:lvl6pPr lvl="5">
              <a:defRPr lang="en-US" sz="1600" dirty="0"/>
            </a:lvl6pPr>
            <a:lvl7pPr lvl="6">
              <a:defRPr lang="en-US" sz="1600" dirty="0"/>
            </a:lvl7pPr>
            <a:lvl8pPr lvl="7">
              <a:defRPr lang="en-US" sz="1600" dirty="0"/>
            </a:lvl8pPr>
            <a:lvl9pPr lvl="8">
              <a:defRPr lang="en-US" sz="16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45025" y="1535113"/>
            <a:ext cx="4041774" cy="639762"/>
          </a:xfrm>
        </p:spPr>
        <p:txBody>
          <a:bodyPr vert="horz" rtlCol="0" anchor="b"/>
          <a:lstStyle>
            <a:lvl1pPr marL="0" lvl="0" indent="0">
              <a:buNone/>
              <a:defRPr lang="en-US" sz="2400" b="1" dirty="0"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45025" y="2174875"/>
            <a:ext cx="4041774" cy="3951288"/>
          </a:xfr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000" dirty="0"/>
            </a:lvl2pPr>
            <a:lvl3pPr lvl="2">
              <a:defRPr lang="en-US" sz="1800" dirty="0"/>
            </a:lvl3pPr>
            <a:lvl4pPr lvl="3">
              <a:defRPr lang="en-US" sz="1600" dirty="0"/>
            </a:lvl4pPr>
            <a:lvl5pPr lvl="4">
              <a:defRPr lang="en-US" sz="1600" dirty="0"/>
            </a:lvl5pPr>
            <a:lvl6pPr lvl="5">
              <a:defRPr lang="en-US" sz="1600" dirty="0"/>
            </a:lvl6pPr>
            <a:lvl7pPr lvl="6">
              <a:defRPr lang="en-US" sz="1600" dirty="0"/>
            </a:lvl7pPr>
            <a:lvl8pPr lvl="7">
              <a:defRPr lang="en-US" sz="1600" dirty="0"/>
            </a:lvl8pPr>
            <a:lvl9pPr lvl="8">
              <a:defRPr lang="en-US" sz="16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BE5DAD93-33C6-4B2F-97A0-0066A5A7884E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19AA298A-33E7-4CCB-8B33-B6F799663811}" type="slidenum">
              <a:rPr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4E697FAB-70D6-4AC1-AB05-6877DB1DB417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1287BB79-9262-4F3C-AC0C-B3697415A7AE}" type="slidenum">
              <a:rPr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F2046528-240B-4907-BA3D-B119E9E71B4A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3A6C65AC-9B1C-40E4-97DD-DD0CF2ADCCB2}" type="slidenum">
              <a:rPr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rtlCol="0" anchor="b"/>
          <a:lstStyle>
            <a:lvl1pPr lvl="0" algn="l">
              <a:defRPr lang="en-US" sz="2000" b="1" dirty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49" cy="5853112"/>
          </a:xfrm>
        </p:spPr>
        <p:txBody>
          <a:bodyPr vert="horz" rtlCol="0"/>
          <a:lstStyle>
            <a:lvl1pPr lvl="0">
              <a:defRPr lang="en-US" sz="3200" dirty="0"/>
            </a:lvl1pPr>
            <a:lvl2pPr lvl="1">
              <a:defRPr lang="en-US" sz="2800" dirty="0"/>
            </a:lvl2pPr>
            <a:lvl3pPr lvl="2">
              <a:defRPr lang="en-US" sz="2400" dirty="0"/>
            </a:lvl3pPr>
            <a:lvl4pPr lvl="3">
              <a:defRPr lang="en-US" sz="2000" dirty="0"/>
            </a:lvl4pPr>
            <a:lvl5pPr lvl="4">
              <a:defRPr lang="en-US" sz="2000" dirty="0"/>
            </a:lvl5pPr>
            <a:lvl6pPr lvl="5">
              <a:defRPr lang="en-US" sz="2000" dirty="0"/>
            </a:lvl6pPr>
            <a:lvl7pPr lvl="6">
              <a:defRPr lang="en-US" sz="2000" dirty="0"/>
            </a:lvl7pPr>
            <a:lvl8pPr lvl="7">
              <a:defRPr lang="en-US" sz="2000" dirty="0"/>
            </a:lvl8pPr>
            <a:lvl9pPr lvl="8">
              <a:defRPr lang="en-US" sz="20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435099"/>
            <a:ext cx="3008313" cy="4691063"/>
          </a:xfrm>
        </p:spPr>
        <p:txBody>
          <a:bodyPr vert="horz" rtlCol="0"/>
          <a:lstStyle>
            <a:lvl1pPr marL="0" lvl="0" indent="0">
              <a:buNone/>
              <a:defRPr lang="en-US" sz="1400" dirty="0"/>
            </a:lvl1pPr>
            <a:lvl2pPr marL="457200" lvl="1" indent="0">
              <a:buNone/>
              <a:defRPr lang="en-US" sz="1200" dirty="0"/>
            </a:lvl2pPr>
            <a:lvl3pPr marL="914400" lvl="2" indent="0">
              <a:buNone/>
              <a:defRPr lang="en-US" sz="1000" dirty="0"/>
            </a:lvl3pPr>
            <a:lvl4pPr marL="1371600" lvl="3" indent="0">
              <a:buNone/>
              <a:defRPr lang="en-US" sz="900" dirty="0"/>
            </a:lvl4pPr>
            <a:lvl5pPr marL="1828800" lvl="4" indent="0">
              <a:buNone/>
              <a:defRPr lang="en-US" sz="900" dirty="0"/>
            </a:lvl5pPr>
            <a:lvl6pPr marL="2286000" lvl="5" indent="0">
              <a:buNone/>
              <a:defRPr lang="en-US" sz="900" dirty="0"/>
            </a:lvl6pPr>
            <a:lvl7pPr marL="2743200" lvl="6" indent="0">
              <a:buNone/>
              <a:defRPr lang="en-US" sz="900" dirty="0"/>
            </a:lvl7pPr>
            <a:lvl8pPr marL="3200400" lvl="7" indent="0">
              <a:buNone/>
              <a:defRPr lang="en-US" sz="900" dirty="0"/>
            </a:lvl8pPr>
            <a:lvl9pPr marL="3657600" lvl="8" indent="0">
              <a:buNone/>
              <a:defRPr lang="en-US" sz="90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BA641A83-8441-4850-8CAE-5622CAC723E1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2FB1CF1A-078B-436E-8836-ECE7342186BA}" type="slidenum">
              <a:rPr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vert="horz" rtlCol="0" anchor="b"/>
          <a:lstStyle>
            <a:lvl1pPr lvl="0" algn="l">
              <a:defRPr lang="en-US" sz="2000" b="1" dirty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rtlCol="0"/>
          <a:lstStyle>
            <a:lvl1pPr marL="0" lvl="0" indent="0">
              <a:buNone/>
              <a:defRPr lang="en-US" sz="3200" dirty="0"/>
            </a:lvl1pPr>
            <a:lvl2pPr marL="457200" lvl="1" indent="0">
              <a:buNone/>
              <a:defRPr lang="en-US" sz="2800" dirty="0"/>
            </a:lvl2pPr>
            <a:lvl3pPr marL="914400" lvl="2" indent="0">
              <a:buNone/>
              <a:defRPr lang="en-US" sz="2400" dirty="0"/>
            </a:lvl3pPr>
            <a:lvl4pPr marL="1371600" lvl="3" indent="0">
              <a:buNone/>
              <a:defRPr lang="en-US" sz="2000" dirty="0"/>
            </a:lvl4pPr>
            <a:lvl5pPr marL="1828800" lvl="4" indent="0">
              <a:buNone/>
              <a:defRPr lang="en-US" sz="2000" dirty="0"/>
            </a:lvl5pPr>
            <a:lvl6pPr marL="2286000" lvl="5" indent="0">
              <a:buNone/>
              <a:defRPr lang="en-US" sz="2000" dirty="0"/>
            </a:lvl6pPr>
            <a:lvl7pPr marL="2743200" lvl="6" indent="0">
              <a:buNone/>
              <a:defRPr lang="en-US" sz="2000" dirty="0"/>
            </a:lvl7pPr>
            <a:lvl8pPr marL="3200400" lvl="7" indent="0">
              <a:buNone/>
              <a:defRPr lang="en-US" sz="2000" dirty="0"/>
            </a:lvl8pPr>
            <a:lvl9pPr marL="3657600" lvl="8" indent="0">
              <a:buNone/>
              <a:defRPr lang="en-US"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792288" y="5367337"/>
            <a:ext cx="5486400" cy="804862"/>
          </a:xfrm>
        </p:spPr>
        <p:txBody>
          <a:bodyPr vert="horz" rtlCol="0"/>
          <a:lstStyle>
            <a:lvl1pPr marL="0" lvl="0" indent="0">
              <a:buNone/>
              <a:defRPr lang="en-US" sz="1400" dirty="0"/>
            </a:lvl1pPr>
            <a:lvl2pPr marL="457200" lvl="1" indent="0">
              <a:buNone/>
              <a:defRPr lang="en-US" sz="1200" dirty="0"/>
            </a:lvl2pPr>
            <a:lvl3pPr marL="914400" lvl="2" indent="0">
              <a:buNone/>
              <a:defRPr lang="en-US" sz="1000" dirty="0"/>
            </a:lvl3pPr>
            <a:lvl4pPr marL="1371600" lvl="3" indent="0">
              <a:buNone/>
              <a:defRPr lang="en-US" sz="900" dirty="0"/>
            </a:lvl4pPr>
            <a:lvl5pPr marL="1828800" lvl="4" indent="0">
              <a:buNone/>
              <a:defRPr lang="en-US" sz="900" dirty="0"/>
            </a:lvl5pPr>
            <a:lvl6pPr marL="2286000" lvl="5" indent="0">
              <a:buNone/>
              <a:defRPr lang="en-US" sz="900" dirty="0"/>
            </a:lvl6pPr>
            <a:lvl7pPr marL="2743200" lvl="6" indent="0">
              <a:buNone/>
              <a:defRPr lang="en-US" sz="900" dirty="0"/>
            </a:lvl7pPr>
            <a:lvl8pPr marL="3200400" lvl="7" indent="0">
              <a:buNone/>
              <a:defRPr lang="en-US" sz="900" dirty="0"/>
            </a:lvl8pPr>
            <a:lvl9pPr marL="3657600" lvl="8" indent="0">
              <a:buNone/>
              <a:defRPr lang="en-US" sz="90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9CAAA61D-ECF9-449B-AD54-447441D7715A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C956320D-D92B-405F-A623-BE65D965F362}" type="slidenum">
              <a:rPr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498EB-5BC4-4DC0-9277-78BFB50090B5}" type="datetime1">
              <a:rPr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2B2AA-86A4-4A36-AA1D-773B2D7A3F4B}" type="slidenum">
              <a:rPr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>
        <a:spcBef>
          <a:spcPct val="0"/>
        </a:spcBef>
        <a:buNone/>
        <a:defRPr lang="en-US" sz="4400" dirty="0">
          <a:solidFill>
            <a:schemeClr val="tx1"/>
          </a:solidFill>
          <a:latin typeface="+mj-lt"/>
        </a:defRPr>
      </a:lvl1pPr>
    </p:titleStyle>
    <p:bodyStyle>
      <a:lvl1pPr marL="342900" lvl="0" indent="-342900" algn="l" rtl="0">
        <a:spcBef>
          <a:spcPct val="20000"/>
        </a:spcBef>
        <a:buFont typeface="Arial"/>
        <a:buChar char="•"/>
        <a:defRPr lang="en-US" sz="3200" dirty="0">
          <a:solidFill>
            <a:schemeClr val="tx1"/>
          </a:solidFill>
          <a:latin typeface="+mn-lt"/>
        </a:defRPr>
      </a:lvl1pPr>
      <a:lvl2pPr marL="742950" lvl="1" indent="-285750" algn="l" rtl="0">
        <a:spcBef>
          <a:spcPct val="20000"/>
        </a:spcBef>
        <a:buFont typeface="Arial"/>
        <a:buChar char="–"/>
        <a:defRPr lang="en-US" sz="2800" dirty="0">
          <a:solidFill>
            <a:schemeClr val="tx1"/>
          </a:solidFill>
          <a:latin typeface="+mn-lt"/>
        </a:defRPr>
      </a:lvl2pPr>
      <a:lvl3pPr marL="1143000" lvl="2" indent="-228600" algn="l" rtl="0">
        <a:spcBef>
          <a:spcPct val="20000"/>
        </a:spcBef>
        <a:buFont typeface="Arial"/>
        <a:buChar char="•"/>
        <a:defRPr lang="en-US" sz="2400" dirty="0">
          <a:solidFill>
            <a:schemeClr val="tx1"/>
          </a:solidFill>
          <a:latin typeface="+mn-lt"/>
        </a:defRPr>
      </a:lvl3pPr>
      <a:lvl4pPr marL="1600200" lvl="3" indent="-228600" algn="l" rtl="0">
        <a:spcBef>
          <a:spcPct val="20000"/>
        </a:spcBef>
        <a:buFont typeface="Arial"/>
        <a:buChar char="–"/>
        <a:defRPr lang="en-US" sz="2000" dirty="0">
          <a:solidFill>
            <a:schemeClr val="tx1"/>
          </a:solidFill>
          <a:latin typeface="+mn-lt"/>
        </a:defRPr>
      </a:lvl4pPr>
      <a:lvl5pPr marL="2057400" lvl="4" indent="-228600" algn="l" rtl="0">
        <a:spcBef>
          <a:spcPct val="20000"/>
        </a:spcBef>
        <a:buFont typeface="Arial"/>
        <a:buChar char="»"/>
        <a:defRPr lang="en-US" sz="2000" dirty="0">
          <a:solidFill>
            <a:schemeClr val="tx1"/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•"/>
        <a:defRPr lang="en-US" sz="2000" dirty="0">
          <a:solidFill>
            <a:schemeClr val="tx1"/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•"/>
        <a:defRPr lang="en-US" sz="2000" dirty="0">
          <a:solidFill>
            <a:schemeClr val="tx1"/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•"/>
        <a:defRPr lang="en-US" sz="2000" dirty="0">
          <a:solidFill>
            <a:schemeClr val="tx1"/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•"/>
        <a:defRPr lang="en-US" sz="200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xuxolog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7772400" cy="20627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rial Rounded MT Bold"/>
              </a:rPr>
              <a:t>ex</a:t>
            </a:r>
            <a:r>
              <a:rPr lang="en-US" dirty="0" err="1" smtClean="0">
                <a:solidFill>
                  <a:srgbClr val="C00000"/>
                </a:solidFill>
                <a:latin typeface="Arial Rounded MT Bold"/>
              </a:rPr>
              <a:t>uxo</a:t>
            </a:r>
            <a:r>
              <a:rPr smtClean="0">
                <a:solidFill>
                  <a:srgbClr val="C00000"/>
                </a:solidFill>
                <a:latin typeface="Arial Rounded MT Bold"/>
              </a:rPr>
              <a:t> </a:t>
            </a:r>
            <a:r>
              <a:rPr smtClean="0"/>
              <a:t>follow up close inspection drone based detector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eceives signal from extra wide large loop detector and travels to point of interest (POI)</a:t>
            </a:r>
          </a:p>
          <a:p>
            <a:r>
              <a:rPr dirty="0" smtClean="0"/>
              <a:t>Examines POI closer to determine precise horizontal and vertical location of UXO</a:t>
            </a:r>
          </a:p>
          <a:p>
            <a:r>
              <a:rPr dirty="0" smtClean="0"/>
              <a:t>Collects max information about the detected object (size, shape, etc. </a:t>
            </a:r>
            <a:r>
              <a:rPr dirty="0" smtClean="0">
                <a:solidFill>
                  <a:srgbClr val="FF0000"/>
                </a:solidFill>
              </a:rPr>
              <a:t>sampling </a:t>
            </a:r>
            <a:r>
              <a:rPr dirty="0" smtClean="0">
                <a:solidFill>
                  <a:srgbClr val="FF0000"/>
                </a:solidFill>
              </a:rPr>
              <a:t>2MSps</a:t>
            </a:r>
            <a:r>
              <a:rPr dirty="0" smtClean="0"/>
              <a:t>)</a:t>
            </a:r>
            <a:endParaRPr dirty="0" smtClean="0"/>
          </a:p>
          <a:p>
            <a:r>
              <a:rPr dirty="0" smtClean="0"/>
              <a:t>Reduces number of false positives</a:t>
            </a:r>
          </a:p>
          <a:p>
            <a:r>
              <a:rPr dirty="0" smtClean="0"/>
              <a:t>Real time data transmission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>
            <a:normAutofit fontScale="90000"/>
          </a:bodyPr>
          <a:lstStyle/>
          <a:p>
            <a:r>
              <a:rPr smtClean="0">
                <a:solidFill>
                  <a:srgbClr val="002060"/>
                </a:solidFill>
                <a:latin typeface="Arial Rounded MT Bold"/>
              </a:rPr>
              <a:t>ex</a:t>
            </a:r>
            <a:r>
              <a:rPr smtClean="0">
                <a:solidFill>
                  <a:srgbClr val="C00000"/>
                </a:solidFill>
                <a:latin typeface="Arial Rounded MT Bold"/>
              </a:rPr>
              <a:t>uxo </a:t>
            </a:r>
            <a:r>
              <a:rPr lang="en-US" dirty="0" smtClean="0"/>
              <a:t>centimeter </a:t>
            </a:r>
            <a:r>
              <a:rPr lang="en-US" dirty="0"/>
              <a:t>precise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rtlCol="0">
            <a:normAutofit fontScale="92500" lnSpcReduction="10000"/>
          </a:bodyPr>
          <a:lstStyle/>
          <a:p>
            <a:pPr>
              <a:buNone/>
            </a:pPr>
            <a:r>
              <a:rPr lang="en-US" sz="2800" dirty="0"/>
              <a:t>The </a:t>
            </a:r>
            <a:r>
              <a:rPr lang="en-US" sz="2800" dirty="0" err="1" smtClean="0">
                <a:solidFill>
                  <a:srgbClr val="FF0000"/>
                </a:solidFill>
              </a:rPr>
              <a:t>exuxo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farbe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immer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kostant</a:t>
            </a:r>
            <a:r>
              <a:rPr lang="en-US" sz="2800" dirty="0" smtClean="0">
                <a:solidFill>
                  <a:srgbClr val="FF0000"/>
                </a:solidFill>
              </a:rPr>
              <a:t>!)</a:t>
            </a:r>
            <a:r>
              <a:rPr lang="en-US" sz="2800" dirty="0" smtClean="0"/>
              <a:t> </a:t>
            </a:r>
            <a:r>
              <a:rPr lang="en-US" sz="2800" dirty="0" smtClean="0"/>
              <a:t>drone based UXO detection system can</a:t>
            </a:r>
            <a:r>
              <a:rPr lang="en-US" sz="2800" dirty="0"/>
              <a:t>:</a:t>
            </a:r>
          </a:p>
          <a:p>
            <a:pPr>
              <a:buNone/>
            </a:pPr>
            <a:endParaRPr sz="2800" dirty="0"/>
          </a:p>
          <a:p>
            <a:r>
              <a:rPr lang="en-US" sz="2800" dirty="0"/>
              <a:t>fly </a:t>
            </a:r>
            <a:r>
              <a:rPr lang="en-US" sz="2800" dirty="0" smtClean="0">
                <a:solidFill>
                  <a:srgbClr val="FF0000"/>
                </a:solidFill>
              </a:rPr>
              <a:t>very low </a:t>
            </a:r>
            <a:r>
              <a:rPr lang="en-US" sz="2800" dirty="0" smtClean="0"/>
              <a:t>above </a:t>
            </a:r>
            <a:r>
              <a:rPr lang="en-US" sz="2800" dirty="0"/>
              <a:t>the ground</a:t>
            </a:r>
          </a:p>
          <a:p>
            <a:r>
              <a:rPr lang="en-US" sz="2800" dirty="0"/>
              <a:t>locate precise location of </a:t>
            </a:r>
            <a:r>
              <a:rPr lang="en-US" sz="2800" dirty="0" smtClean="0"/>
              <a:t>targets </a:t>
            </a:r>
            <a:r>
              <a:rPr lang="en-US" sz="2800" dirty="0"/>
              <a:t>to within a few </a:t>
            </a:r>
            <a:r>
              <a:rPr lang="en-US" sz="2800" dirty="0" smtClean="0"/>
              <a:t>centimeters (</a:t>
            </a:r>
            <a:r>
              <a:rPr lang="en-US" sz="2800" dirty="0" smtClean="0">
                <a:solidFill>
                  <a:srgbClr val="FF0000"/>
                </a:solidFill>
              </a:rPr>
              <a:t>RTK GPS)</a:t>
            </a:r>
            <a:endParaRPr lang="en-US" sz="2800" dirty="0"/>
          </a:p>
          <a:p>
            <a:r>
              <a:rPr lang="en-US" sz="2800" dirty="0"/>
              <a:t>indicate discovery on one or multiple connected devices (</a:t>
            </a:r>
            <a:r>
              <a:rPr lang="en-US" sz="2800" dirty="0" err="1"/>
              <a:t>smartphone</a:t>
            </a:r>
            <a:r>
              <a:rPr lang="en-US" sz="2800" dirty="0"/>
              <a:t>/tablet/etc.)</a:t>
            </a:r>
          </a:p>
          <a:p>
            <a:r>
              <a:rPr lang="en-US" sz="2800" dirty="0"/>
              <a:t>log </a:t>
            </a:r>
            <a:r>
              <a:rPr lang="en-US" sz="2800" dirty="0" smtClean="0"/>
              <a:t>discoveries on </a:t>
            </a:r>
            <a:r>
              <a:rPr lang="en-US" sz="2800" dirty="0"/>
              <a:t>a map for </a:t>
            </a:r>
            <a:r>
              <a:rPr lang="en-US" sz="2800" dirty="0" smtClean="0"/>
              <a:t>real time or future </a:t>
            </a:r>
            <a:r>
              <a:rPr lang="en-US" sz="2800" dirty="0" smtClean="0"/>
              <a:t>analysis</a:t>
            </a:r>
          </a:p>
          <a:p>
            <a:r>
              <a:rPr lang="de-DE" sz="2800" dirty="0" err="1" smtClean="0">
                <a:solidFill>
                  <a:srgbClr val="FF0000"/>
                </a:solidFill>
              </a:rPr>
              <a:t>Give</a:t>
            </a:r>
            <a:r>
              <a:rPr lang="de-DE" sz="2800" dirty="0" smtClean="0">
                <a:solidFill>
                  <a:srgbClr val="FF0000"/>
                </a:solidFill>
              </a:rPr>
              <a:t> out </a:t>
            </a:r>
            <a:r>
              <a:rPr lang="de-DE" sz="2800" dirty="0" err="1" smtClean="0">
                <a:solidFill>
                  <a:srgbClr val="FF0000"/>
                </a:solidFill>
              </a:rPr>
              <a:t>data</a:t>
            </a:r>
            <a:r>
              <a:rPr lang="de-DE" sz="2800" dirty="0" smtClean="0">
                <a:solidFill>
                  <a:srgbClr val="FF0000"/>
                </a:solidFill>
              </a:rPr>
              <a:t> in </a:t>
            </a:r>
            <a:r>
              <a:rPr lang="de-DE" sz="2800" dirty="0" err="1" smtClean="0">
                <a:solidFill>
                  <a:srgbClr val="FF0000"/>
                </a:solidFill>
              </a:rPr>
              <a:t>most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known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formats</a:t>
            </a:r>
            <a:r>
              <a:rPr lang="de-DE" sz="2800" dirty="0" smtClean="0">
                <a:solidFill>
                  <a:srgbClr val="FF0000"/>
                </a:solidFill>
              </a:rPr>
              <a:t>, </a:t>
            </a:r>
            <a:r>
              <a:rPr lang="de-DE" sz="2800" dirty="0" err="1" smtClean="0">
                <a:solidFill>
                  <a:srgbClr val="FF0000"/>
                </a:solidFill>
              </a:rPr>
              <a:t>analyze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data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by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comparison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with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cloud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based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data</a:t>
            </a:r>
            <a:r>
              <a:rPr lang="de-DE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Ready to </a:t>
            </a:r>
            <a:r>
              <a:rPr lang="en-US" dirty="0" smtClean="0"/>
              <a:t>go </a:t>
            </a:r>
            <a:r>
              <a:rPr lang="en-US" dirty="0" smtClean="0">
                <a:solidFill>
                  <a:srgbClr val="FF0000"/>
                </a:solidFill>
              </a:rPr>
              <a:t>with our team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rtlCol="0"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Little training required</a:t>
            </a:r>
          </a:p>
          <a:p>
            <a:r>
              <a:rPr lang="en-US" dirty="0">
                <a:solidFill>
                  <a:srgbClr val="FF0000"/>
                </a:solidFill>
              </a:rPr>
              <a:t>No pilot required (though a human can override the autopilot at any time)</a:t>
            </a:r>
          </a:p>
          <a:p>
            <a:r>
              <a:rPr lang="en-US" dirty="0">
                <a:solidFill>
                  <a:srgbClr val="FF0000"/>
                </a:solidFill>
              </a:rPr>
              <a:t>Easy to use for </a:t>
            </a:r>
            <a:r>
              <a:rPr lang="en-US" dirty="0" smtClean="0">
                <a:solidFill>
                  <a:srgbClr val="FF0000"/>
                </a:solidFill>
              </a:rPr>
              <a:t>beginners  </a:t>
            </a:r>
            <a:r>
              <a:rPr lang="en-US" dirty="0" err="1" smtClean="0">
                <a:solidFill>
                  <a:srgbClr val="FF0000"/>
                </a:solidFill>
              </a:rPr>
              <a:t>alles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weglassen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Super adaptable for advanced users/module </a:t>
            </a:r>
            <a:r>
              <a:rPr lang="en-US" dirty="0" smtClean="0"/>
              <a:t>developers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EODs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30 </a:t>
            </a:r>
            <a:r>
              <a:rPr lang="de-DE" dirty="0" err="1" smtClean="0">
                <a:solidFill>
                  <a:srgbClr val="FF0000"/>
                </a:solidFill>
              </a:rPr>
              <a:t>years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experience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each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eod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our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team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we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offer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services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dont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sell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system</a:t>
            </a:r>
            <a:r>
              <a:rPr lang="de-DE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xuxolog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7772400" cy="2062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Revolutionary technology for detecting unexploded ordnance (UXO)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 smtClean="0"/>
              <a:t>Gas powered long endurance drone</a:t>
            </a:r>
          </a:p>
          <a:p>
            <a:r>
              <a:rPr dirty="0" smtClean="0"/>
              <a:t>Extra wide large loop detector (up to width of football field) carried by multiple drones</a:t>
            </a:r>
          </a:p>
          <a:p>
            <a:r>
              <a:rPr dirty="0" smtClean="0"/>
              <a:t>Follow up close inspection drone (highest possible resolution for precise data collection</a:t>
            </a:r>
            <a:r>
              <a:rPr dirty="0" smtClean="0">
                <a:solidFill>
                  <a:srgbClr val="FF0000"/>
                </a:solidFill>
              </a:rPr>
              <a:t>, hopping from alert spot to alert spot, hovering over the spot</a:t>
            </a:r>
            <a:r>
              <a:rPr dirty="0" smtClean="0"/>
              <a:t> )</a:t>
            </a:r>
          </a:p>
          <a:p>
            <a:r>
              <a:rPr dirty="0" smtClean="0"/>
              <a:t>Separated tasks for higher efficiency (</a:t>
            </a:r>
            <a:r>
              <a:rPr dirty="0" smtClean="0">
                <a:solidFill>
                  <a:srgbClr val="FF0000"/>
                </a:solidFill>
              </a:rPr>
              <a:t>iteration to optimized frequency and "energy shots")</a:t>
            </a:r>
            <a:endParaRPr dirty="0" smtClean="0"/>
          </a:p>
          <a:p>
            <a:r>
              <a:rPr dirty="0" smtClean="0"/>
              <a:t>Real time data for higher efficiency </a:t>
            </a:r>
            <a:r>
              <a:rPr dirty="0" smtClean="0">
                <a:solidFill>
                  <a:srgbClr val="FF0000"/>
                </a:solidFill>
              </a:rPr>
              <a:t>(incl. FPV)</a:t>
            </a:r>
            <a:endParaRPr dirty="0" smtClean="0"/>
          </a:p>
          <a:p>
            <a:r>
              <a:rPr dirty="0" smtClean="0"/>
              <a:t>Cloud based data storage and analysis (</a:t>
            </a:r>
            <a:r>
              <a:rPr dirty="0" smtClean="0">
                <a:solidFill>
                  <a:srgbClr val="FF0000"/>
                </a:solidFill>
              </a:rPr>
              <a:t>signal recognition by comparing incoming graph to cloud based stored ones, </a:t>
            </a:r>
            <a:r>
              <a:rPr dirty="0" smtClean="0"/>
              <a:t>coming soon)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3" y="0"/>
            <a:ext cx="9133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7"/>
          <p:cNvSpPr txBox="1"/>
          <p:nvPr/>
        </p:nvSpPr>
        <p:spPr>
          <a:xfrm>
            <a:off x="3200400" y="1143000"/>
            <a:ext cx="28956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1447800" y="762000"/>
            <a:ext cx="65532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sz="4800" smtClean="0">
                <a:solidFill>
                  <a:srgbClr val="002060"/>
                </a:solidFill>
                <a:latin typeface="Arial Rounded MT Bold"/>
              </a:rPr>
              <a:t>ex</a:t>
            </a:r>
            <a:r>
              <a:rPr sz="4800" smtClean="0">
                <a:solidFill>
                  <a:srgbClr val="C00000"/>
                </a:solidFill>
                <a:latin typeface="Arial Rounded MT Bold"/>
              </a:rPr>
              <a:t>uxo</a:t>
            </a:r>
            <a:r>
              <a:rPr sz="4800" smtClean="0">
                <a:latin typeface="Arial Rounded MT Bold"/>
              </a:rPr>
              <a:t> </a:t>
            </a:r>
            <a:r>
              <a:rPr sz="4800" smtClean="0">
                <a:solidFill>
                  <a:schemeClr val="bg1"/>
                </a:solidFill>
                <a:latin typeface="Arial Rounded MT Bold"/>
              </a:rPr>
              <a:t>gas powered quad copter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smtClean="0"/>
              <a:t>dvantages of gas powered drone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 smtClean="0"/>
              <a:t>5 hours of flight time without payload</a:t>
            </a:r>
            <a:r>
              <a:rPr dirty="0" smtClean="0">
                <a:solidFill>
                  <a:srgbClr val="FF0000"/>
                </a:solidFill>
              </a:rPr>
              <a:t> (pure topography pre-scan to prepare task)</a:t>
            </a:r>
            <a:endParaRPr dirty="0" smtClean="0"/>
          </a:p>
          <a:p>
            <a:r>
              <a:rPr dirty="0" smtClean="0"/>
              <a:t>3+ hours of flight time with either </a:t>
            </a:r>
            <a:r>
              <a:rPr dirty="0" err="1" smtClean="0">
                <a:solidFill>
                  <a:srgbClr val="002060"/>
                </a:solidFill>
                <a:latin typeface="Arial Rounded MT Bold"/>
              </a:rPr>
              <a:t>ex</a:t>
            </a:r>
            <a:r>
              <a:rPr dirty="0" err="1" smtClean="0">
                <a:solidFill>
                  <a:srgbClr val="C00000"/>
                </a:solidFill>
                <a:latin typeface="Arial Rounded MT Bold"/>
              </a:rPr>
              <a:t>uxo</a:t>
            </a:r>
            <a:r>
              <a:rPr dirty="0" smtClean="0">
                <a:solidFill>
                  <a:srgbClr val="C00000"/>
                </a:solidFill>
                <a:latin typeface="Arial Rounded MT Bold"/>
              </a:rPr>
              <a:t> </a:t>
            </a:r>
            <a:r>
              <a:rPr dirty="0" smtClean="0"/>
              <a:t>metal detector module</a:t>
            </a:r>
          </a:p>
          <a:p>
            <a:r>
              <a:rPr dirty="0" smtClean="0"/>
              <a:t>Refilling takes less than 5 minutes</a:t>
            </a:r>
          </a:p>
          <a:p>
            <a:r>
              <a:rPr dirty="0" smtClean="0"/>
              <a:t>Can travel up to 1</a:t>
            </a:r>
            <a:r>
              <a:rPr dirty="0" smtClean="0">
                <a:solidFill>
                  <a:srgbClr val="FF0000"/>
                </a:solidFill>
              </a:rPr>
              <a:t>0</a:t>
            </a:r>
            <a:r>
              <a:rPr dirty="0" smtClean="0"/>
              <a:t>0 kilometers on a single tank </a:t>
            </a:r>
            <a:r>
              <a:rPr dirty="0" smtClean="0">
                <a:solidFill>
                  <a:srgbClr val="FF0000"/>
                </a:solidFill>
              </a:rPr>
              <a:t>(pre-scan), and scan 1km² in 2-10h, depending on swath sensor module.</a:t>
            </a:r>
          </a:p>
          <a:p>
            <a:r>
              <a:rPr dirty="0" err="1" smtClean="0"/>
              <a:t>Quadcopters</a:t>
            </a:r>
            <a:r>
              <a:rPr dirty="0" smtClean="0"/>
              <a:t> are more energy efficient than </a:t>
            </a:r>
            <a:r>
              <a:rPr dirty="0" err="1" smtClean="0"/>
              <a:t>hexa</a:t>
            </a:r>
            <a:r>
              <a:rPr dirty="0" smtClean="0"/>
              <a:t>- and </a:t>
            </a:r>
            <a:r>
              <a:rPr dirty="0" err="1" smtClean="0"/>
              <a:t>octacopters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rgbClr val="002060"/>
                </a:solidFill>
                <a:latin typeface="Arial Rounded MT Bold"/>
              </a:rPr>
              <a:t>ex</a:t>
            </a:r>
            <a:r>
              <a:rPr smtClean="0">
                <a:solidFill>
                  <a:srgbClr val="C00000"/>
                </a:solidFill>
                <a:latin typeface="Arial Rounded MT Bold"/>
              </a:rPr>
              <a:t>uxo </a:t>
            </a:r>
            <a:r>
              <a:rPr smtClean="0"/>
              <a:t>extra wide large loop detector</a:t>
            </a:r>
            <a:endParaRPr lang="en-US" dirty="0"/>
          </a:p>
        </p:txBody>
      </p:sp>
      <p:pic>
        <p:nvPicPr>
          <p:cNvPr id="3074" name="Picture 2" descr="C:\Users\erikski\Desktop\exuxo\Pics, drawings, etc\exuxo multi drone extra wide large loop sens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7116"/>
            <a:ext cx="8229600" cy="3892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</a:t>
            </a:r>
            <a:r>
              <a:rPr smtClean="0"/>
              <a:t>eneral wide large loop detector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</a:t>
            </a:r>
            <a:r>
              <a:rPr dirty="0" smtClean="0"/>
              <a:t>urrent large loop detectors were designed for humans walking along in mine fields</a:t>
            </a:r>
          </a:p>
          <a:p>
            <a:r>
              <a:rPr dirty="0" smtClean="0"/>
              <a:t>Large loop detectors attached to ground based vehicles move unevenly across the ground</a:t>
            </a:r>
          </a:p>
          <a:p>
            <a:r>
              <a:rPr dirty="0" smtClean="0"/>
              <a:t>Drone based large loop detectors fly more evenly across fields and can adjust position rapidly with state of the art sensors</a:t>
            </a:r>
          </a:p>
          <a:p>
            <a:r>
              <a:rPr dirty="0" smtClean="0"/>
              <a:t>Can fly over or around obstacles better than humans or ground based vehicles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All </a:t>
            </a:r>
            <a:r>
              <a:rPr lang="de-DE" dirty="0" err="1" smtClean="0">
                <a:solidFill>
                  <a:srgbClr val="FF0000"/>
                </a:solidFill>
              </a:rPr>
              <a:t>ground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based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actions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prone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fatal </a:t>
            </a:r>
            <a:r>
              <a:rPr lang="de-DE" dirty="0" err="1" smtClean="0">
                <a:solidFill>
                  <a:srgbClr val="FF0000"/>
                </a:solidFill>
              </a:rPr>
              <a:t>accidents</a:t>
            </a:r>
            <a:r>
              <a:rPr lang="de-DE" dirty="0" smtClean="0">
                <a:solidFill>
                  <a:srgbClr val="FF0000"/>
                </a:solidFill>
              </a:rPr>
              <a:t> (</a:t>
            </a:r>
            <a:r>
              <a:rPr lang="de-DE" dirty="0" err="1" smtClean="0">
                <a:solidFill>
                  <a:srgbClr val="FF0000"/>
                </a:solidFill>
              </a:rPr>
              <a:t>explosions</a:t>
            </a:r>
            <a:r>
              <a:rPr lang="de-DE" dirty="0" smtClean="0">
                <a:solidFill>
                  <a:srgbClr val="FF0000"/>
                </a:solidFill>
              </a:rPr>
              <a:t>!)</a:t>
            </a:r>
            <a:endParaRPr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rgbClr val="002060"/>
                </a:solidFill>
                <a:latin typeface="Arial Rounded MT Bold"/>
              </a:rPr>
              <a:t>ex</a:t>
            </a:r>
            <a:r>
              <a:rPr smtClean="0">
                <a:solidFill>
                  <a:srgbClr val="C00000"/>
                </a:solidFill>
                <a:latin typeface="Arial Rounded MT Bold"/>
              </a:rPr>
              <a:t>uxo </a:t>
            </a:r>
            <a:r>
              <a:rPr smtClean="0"/>
              <a:t>extra wide large loop detector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dirty="0" err="1" smtClean="0"/>
              <a:t>exuxo</a:t>
            </a:r>
            <a:r>
              <a:rPr dirty="0" smtClean="0"/>
              <a:t> large loop detectors can range from 1m wide to 50m wide or more for max flexibility</a:t>
            </a:r>
          </a:p>
          <a:p>
            <a:r>
              <a:rPr dirty="0" smtClean="0"/>
              <a:t>Drastically reduces number of passes</a:t>
            </a:r>
          </a:p>
          <a:p>
            <a:r>
              <a:rPr dirty="0" smtClean="0"/>
              <a:t>Can fly at up to 50km/h (</a:t>
            </a:r>
            <a:r>
              <a:rPr dirty="0" smtClean="0">
                <a:solidFill>
                  <a:srgbClr val="FF0000"/>
                </a:solidFill>
              </a:rPr>
              <a:t>data quality loss is TBD, not yet found)</a:t>
            </a:r>
          </a:p>
          <a:p>
            <a:r>
              <a:rPr dirty="0" smtClean="0"/>
              <a:t>Stops for nothing - does not need to slow down or stop for more detailed analysis</a:t>
            </a:r>
          </a:p>
          <a:p>
            <a:r>
              <a:rPr dirty="0" smtClean="0"/>
              <a:t>Can scan a flat km</a:t>
            </a:r>
            <a:r>
              <a:rPr lang="en-US" dirty="0" smtClean="0"/>
              <a:t>²</a:t>
            </a:r>
            <a:r>
              <a:rPr dirty="0" smtClean="0"/>
              <a:t> in as little as </a:t>
            </a:r>
            <a:r>
              <a:rPr dirty="0" smtClean="0">
                <a:solidFill>
                  <a:srgbClr val="FF0000"/>
                </a:solidFill>
              </a:rPr>
              <a:t>2</a:t>
            </a:r>
            <a:r>
              <a:rPr dirty="0" smtClean="0"/>
              <a:t> hours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rgbClr val="002060"/>
                </a:solidFill>
                <a:latin typeface="Arial Rounded MT Bold"/>
              </a:rPr>
              <a:t>ex</a:t>
            </a:r>
            <a:r>
              <a:rPr smtClean="0">
                <a:solidFill>
                  <a:srgbClr val="C00000"/>
                </a:solidFill>
                <a:latin typeface="Arial Rounded MT Bold"/>
              </a:rPr>
              <a:t>uxo </a:t>
            </a:r>
            <a:r>
              <a:rPr smtClean="0"/>
              <a:t>follow up close inspection drone based detector</a:t>
            </a:r>
            <a:endParaRPr lang="en-US" dirty="0"/>
          </a:p>
        </p:txBody>
      </p:sp>
      <p:pic>
        <p:nvPicPr>
          <p:cNvPr id="4098" name="Picture 2" descr="C:\Users\erikski\Desktop\exuxo\Pics, drawings, etc\exuxo drone close up inspect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4021825" cy="5022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General follow up close inspection detector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mtClean="0"/>
              <a:t>Separates tasks - multiple systems working simultaneously</a:t>
            </a:r>
          </a:p>
          <a:p>
            <a:r>
              <a:rPr smtClean="0"/>
              <a:t>Detector module specifically designed for task eliminating need for either system to carry additional equipment</a:t>
            </a:r>
          </a:p>
          <a:p>
            <a:r>
              <a:rPr smtClean="0"/>
              <a:t>One or more close inspection detectors per extra wide large loop detector depending on mine field density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Bildschirmpräsentation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Arial Rounded MT Bold</vt:lpstr>
      <vt:lpstr>Office Theme</vt:lpstr>
      <vt:lpstr>Folie 1</vt:lpstr>
      <vt:lpstr>Revolutionary technology for detecting unexploded ordnance (UXO)</vt:lpstr>
      <vt:lpstr>Folie 3</vt:lpstr>
      <vt:lpstr>Advantages of gas powered drone</vt:lpstr>
      <vt:lpstr>exuxo extra wide large loop detector</vt:lpstr>
      <vt:lpstr>General wide large loop detector advantages</vt:lpstr>
      <vt:lpstr>exuxo extra wide large loop detector advantages</vt:lpstr>
      <vt:lpstr>exuxo follow up close inspection drone based detector</vt:lpstr>
      <vt:lpstr>General follow up close inspection detector advantages</vt:lpstr>
      <vt:lpstr>exuxo follow up close inspection drone based detector advantages</vt:lpstr>
      <vt:lpstr>exuxo centimeter precise mapping</vt:lpstr>
      <vt:lpstr>Ready to go with our team</vt:lpstr>
      <vt:lpstr>Folie 13</vt:lpstr>
    </vt:vector>
  </TitlesOfParts>
  <Company>zoho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</dc:creator>
  <cp:lastModifiedBy>astrzduf wert</cp:lastModifiedBy>
  <cp:revision>17</cp:revision>
  <dcterms:created xsi:type="dcterms:W3CDTF">2010-03-09T10:03:29Z</dcterms:created>
  <dcterms:modified xsi:type="dcterms:W3CDTF">2019-09-23T15:10:56Z</dcterms:modified>
</cp:coreProperties>
</file>